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6"/>
    <p:restoredTop sz="90590"/>
  </p:normalViewPr>
  <p:slideViewPr>
    <p:cSldViewPr snapToGrid="0">
      <p:cViewPr varScale="1">
        <p:scale>
          <a:sx n="168" d="100"/>
          <a:sy n="168" d="100"/>
        </p:scale>
        <p:origin x="2464" y="192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russians-engineer-brilliant-slot-machine-cheat-casinos-no-fix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eweltistgarnichtso.net/Caprica,-2-years-ag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cweaver/status/130817803975535001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 err="1">
                <a:solidFill>
                  <a:srgbClr val="36393A"/>
                </a:solidFill>
                <a:effectLst/>
                <a:latin typeface="+mn-lt"/>
              </a:rPr>
              <a:t>LavaRand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 is a system that uses lava lamps as a secondary source of randomness for our production servers. A wall of lava lamps in the lobby of our San Francisco office provides an unpredictable input to a camera aimed at the wall. A video feed from the camera is fed into a CSPRNG, and that CSPRNG provides a stream of random values that can be used as an extra source of randomness by our production servers. Since the flow of the “lava” in a lava lamp is very unpredictable,</a:t>
            </a:r>
            <a:r>
              <a:rPr lang="en-US" b="0" i="0" baseline="30000" dirty="0">
                <a:solidFill>
                  <a:srgbClr val="36393A"/>
                </a:solidFill>
                <a:effectLst/>
                <a:latin typeface="+mn-lt"/>
              </a:rPr>
              <a:t>1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 “measuring” the lamps by taking footage of them is a good way to obtain unpredictable randomness. Computers store images as very large numbers, so we can use them as the input to a CSPRNG just like any other number.</a:t>
            </a:r>
          </a:p>
          <a:p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The "real world" turns out to be a great source for randomness, because </a:t>
            </a:r>
            <a:r>
              <a:rPr lang="en-US" b="0" i="0" dirty="0">
                <a:solidFill>
                  <a:srgbClr val="040C28"/>
                </a:solidFill>
                <a:effectLst/>
                <a:latin typeface="+mn-lt"/>
              </a:rPr>
              <a:t>events in the physical world are unpredictable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. As one might expect, lava lamps are consistently random. The "lava" in a lava lamp never takes the same shape twice, and as a result, observing a group of lava lamps is a great source for random data.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+mn-lt"/>
            </a:endParaRP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+mn-lt"/>
              </a:rPr>
              <a:t>Randomness bias is the natural tendency to see patterns in random data. A simple example that everyone is familiar with is children seeing various pictures in clouds. This cloud looks like the profile of a person’s face, that one looks like a dog, etc. But really the shapes of the clouds are partially random.</a:t>
            </a:r>
          </a:p>
          <a:p>
            <a:br>
              <a:rPr lang="en-US" dirty="0">
                <a:latin typeface="+mn-lt"/>
              </a:rPr>
            </a:b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600" b="0" i="0" dirty="0">
                <a:solidFill>
                  <a:srgbClr val="040C28"/>
                </a:solidFill>
                <a:effectLst/>
                <a:latin typeface="+mn-lt"/>
              </a:rPr>
              <a:t>Deterministic Random Bit Generator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n-lt"/>
              </a:rPr>
              <a:t> (DRBG)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eprint.iacr.org</a:t>
            </a:r>
            <a:r>
              <a:rPr lang="en-US" dirty="0"/>
              <a:t>/2018/349.pdf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setup, refresh, and next algorithms underly (respectively) the Instantiate, Reseed and Generate functions of the DRBG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Notice: 1 HMAC call per block of bits plus 2 HMAC calls per call to Generate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is then generated by iteratively computing V ← HMAC(K, V ), and concatenating the resulting strings (lines 6 - 8)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take extremely long times to compute by any known algorithm just from the knowledge of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</a:t>
            </a:r>
            <a:r>
              <a:rPr lang="en-US" dirty="0" err="1"/>
              <a:t>phe</a:t>
            </a:r>
            <a:r>
              <a:rPr lang="en-US" dirty="0"/>
              <a:t>-</a:t>
            </a:r>
            <a:r>
              <a:rPr lang="en-US" dirty="0" err="1"/>
              <a:t>merality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17A71DDB-2CFC-2B3B-1C96-EAD2C6D727DF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generate truly random numbers, we need a physical source of entropy</a:t>
            </a:r>
            <a:endParaRPr dirty="0"/>
          </a:p>
          <a:p>
            <a:pPr lvl="1"/>
            <a:r>
              <a:rPr lang="en-US" altLang="en-US" dirty="0"/>
              <a:t>Lava lamps</a:t>
            </a:r>
          </a:p>
          <a:p>
            <a:pPr lvl="1"/>
            <a:r>
              <a:rPr lang="en-US" altLang="en-US" dirty="0"/>
              <a:t>Earthquake strength or interval</a:t>
            </a: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 unpredictable circuit on a CPU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Human activity measured at very fine time scales (e.g. the microsecond you pressed a key)</a:t>
            </a:r>
            <a:endParaRPr dirty="0"/>
          </a:p>
          <a:p>
            <a:pPr lvl="0"/>
            <a:r>
              <a:rPr lang="en-US" dirty="0"/>
              <a:t>Unbiased entropy usually requires combining multiple entropy sources</a:t>
            </a:r>
          </a:p>
          <a:p>
            <a:pPr lvl="1"/>
            <a:r>
              <a:rPr lang="en-US" dirty="0"/>
              <a:t>Goal: Total number of bits of entropy is the sum of all the input numbers of bits of entropy</a:t>
            </a:r>
            <a:endParaRPr lang="en-US" sz="1800" dirty="0"/>
          </a:p>
          <a:p>
            <a:pPr lvl="2"/>
            <a:r>
              <a:rPr lang="en-US" dirty="0"/>
              <a:t>Many poor sources + 1 good source = good entropy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 with true randomness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expensive and slow to generate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Physical entropy sources are often biased</a:t>
            </a:r>
            <a:endParaRPr dirty="0"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Exotic entropy source: Cloudflare has a wall of lava lamps that are recorded by an HD video camera that views the lamps through a rotating prism</a:t>
              </a:r>
              <a:endParaRPr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is expensive and biased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Pseudorandom number generator</a:t>
            </a:r>
            <a:r>
              <a:rPr lang="en" dirty="0"/>
              <a:t> (</a:t>
            </a:r>
            <a:r>
              <a:rPr lang="en" b="1" dirty="0"/>
              <a:t>PRNGs</a:t>
            </a:r>
            <a:r>
              <a:rPr lang="en" dirty="0"/>
              <a:t>): An algorithm that uses a little bit of true randomness to generate a lot of random-looking output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Also called </a:t>
            </a:r>
            <a:r>
              <a:rPr lang="en" b="1" dirty="0"/>
              <a:t>deterministic random bit generators</a:t>
            </a:r>
            <a:r>
              <a:rPr lang="en" dirty="0"/>
              <a:t> (</a:t>
            </a:r>
            <a:r>
              <a:rPr lang="en" b="1" dirty="0"/>
              <a:t>DRBGs</a:t>
            </a:r>
            <a:r>
              <a:rPr lang="en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some expensive true randomness (e.g. noisy circuit on your CPU)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 the true randomness as input to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random-looking numbers quickly and cheaply with the PRNG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PRNGs are deterministic: Output is generated according to a set algorithm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However, for an attacker who can’t see the </a:t>
            </a:r>
            <a:r>
              <a:rPr lang="en" b="1" dirty="0"/>
              <a:t>internal state</a:t>
            </a:r>
            <a:r>
              <a:rPr lang="en" dirty="0"/>
              <a:t>, the output is </a:t>
            </a:r>
            <a:r>
              <a:rPr lang="en" i="1" dirty="0"/>
              <a:t>computationally indistinguishable</a:t>
            </a:r>
            <a:r>
              <a:rPr lang="en" dirty="0"/>
              <a:t> from true randomness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lang="en" i="1"/>
              <a:t>n</a:t>
            </a:r>
            <a:r>
              <a:rPr lang="en"/>
              <a:t>): Generate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lang="en" i="1"/>
              <a:t>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Correctness</a:t>
            </a:r>
            <a:r>
              <a:rPr lang="en"/>
              <a:t>: Deterministic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Efficiency</a:t>
            </a:r>
            <a:r>
              <a:rPr lang="en"/>
              <a:t>: Efficient to generate pseudorandom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Security</a:t>
            </a:r>
            <a:r>
              <a:rPr lang="en"/>
              <a:t>: Indistinguishability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Recall: Number of bits of entropy should be the sum of the number of bits in all 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PRNG should be seeded with all available sources of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Combining many low-entropy sources should result in high-entropy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one source has 0 entropy, it should not reduce the entropy of the output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Reseeding is used to add even more entropy as it becomes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Reseeding with 0 entropy should not reduce the entropy of the internal state or output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lang="en" i="1"/>
              <a:t>s</a:t>
            </a:r>
            <a:r>
              <a:rPr lang="en"/>
              <a:t> bits long, there are only 2</a:t>
            </a:r>
            <a:r>
              <a:rPr lang="en" i="1" baseline="30000"/>
              <a:t>s</a:t>
            </a:r>
            <a:r>
              <a:rPr lang="en"/>
              <a:t> possible output sequences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lang="en" baseline="30000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Rollback resistance</a:t>
            </a:r>
            <a:r>
              <a:rPr lang="en"/>
              <a:t>: If the attacker learns the internal PRNG state, they cannot learn anything about previous states or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An attacker knows the current internal state of the PRNG and is given a sequence of truly random bits and a sequence of previous output from the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cannot determine which is which with probability &gt; 1/2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Rollback resistance is not required in a secure PRNG, but it is a useful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Alice uses the same PRNG to generate her secret key and the IVs for encryption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Mallory compromises the internal state of the PRNG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PRNG is not rollback resistant, Mallory can derive previous PRNG output… such as the secret key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Idea: HMAC output looks unpredictable. Let’s use HMAC to build a PRNG!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 takes two arguments (key and message). Let’s keep two values, </a:t>
            </a:r>
            <a:r>
              <a:rPr lang="en" i="1" dirty="0"/>
              <a:t>K</a:t>
            </a:r>
            <a:r>
              <a:rPr lang="en" dirty="0"/>
              <a:t> (key) and </a:t>
            </a:r>
            <a:r>
              <a:rPr lang="en" i="1" dirty="0"/>
              <a:t>V</a:t>
            </a:r>
            <a:r>
              <a:rPr lang="en" dirty="0"/>
              <a:t> (value) as internal state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Hashes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Map arbitrary-length input to fixed-length output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 is deterministic and unpredictable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Security properties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One way: Given an output </a:t>
            </a:r>
            <a:r>
              <a:rPr lang="en" sz="1600" i="1" dirty="0"/>
              <a:t>y</a:t>
            </a:r>
            <a:r>
              <a:rPr lang="en" sz="1600" dirty="0"/>
              <a:t>, it is infeasible to find any input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y</a:t>
            </a:r>
            <a:r>
              <a:rPr lang="en" sz="1600" dirty="0"/>
              <a:t>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Collision resistant: It is infeasible to find another any pair of inputs </a:t>
            </a:r>
            <a:r>
              <a:rPr lang="en" sz="1600" i="1" dirty="0"/>
              <a:t>x'</a:t>
            </a:r>
            <a:r>
              <a:rPr lang="en" sz="1600" dirty="0"/>
              <a:t> ≠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x'</a:t>
            </a:r>
            <a:r>
              <a:rPr lang="en" sz="1600" dirty="0"/>
              <a:t>).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Some hashes are vulnerable to length extension attacks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Hashes don’t provide integrity (unless you can publish the hash securely)</a:t>
            </a:r>
            <a:endParaRPr sz="2000"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lang="en" i="1"/>
              <a:t>s</a:t>
            </a:r>
            <a:r>
              <a:rPr lang="en"/>
              <a:t>):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0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Reseed(s):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Generate(</a:t>
            </a:r>
            <a:r>
              <a:rPr lang="en" i="1"/>
              <a:t>n</a:t>
            </a:r>
            <a:r>
              <a:rPr lang="en"/>
              <a:t>):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''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while</a:t>
            </a:r>
            <a:r>
              <a:rPr lang="en"/>
              <a:t> len(output) &lt; </a:t>
            </a:r>
            <a:r>
              <a:rPr lang="en" i="1"/>
              <a:t>n</a:t>
            </a:r>
            <a:r>
              <a:rPr lang="en"/>
              <a:t> </a:t>
            </a:r>
            <a:r>
              <a:rPr lang="en" b="1"/>
              <a:t>do</a:t>
            </a:r>
            <a:endParaRPr b="1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= output || </a:t>
            </a:r>
            <a:r>
              <a:rPr lang="en" i="1"/>
              <a:t>V</a:t>
            </a:r>
            <a:endParaRPr i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end while</a:t>
            </a:r>
            <a:br>
              <a:rPr lang="en"/>
            </a:b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output[:</a:t>
            </a:r>
            <a:r>
              <a:rPr lang="en" i="1"/>
              <a:t>n</a:t>
            </a:r>
            <a:r>
              <a:rPr lang="en"/>
              <a:t>]</a:t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Assuming HMAC is secure, HMAC-DRBG is a secure, rollback-resistant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Secure: If you can distinguish PRNG output from random, then you’ve distinguished HMAC from random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Rollback-resistant: If you can derive old output from the current state, then you’ve reversed the hash function or HMAC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full proof is out of scope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words: if you break HMAC-DRBG, you’ve either broken HMAC or the underlying hash function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Rust library has an interface for “secure” random number generators… but it isn’t actually secure!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ChaCha8Rng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stream cipher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reseed function: no way of adding extra entropy after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 only takes 32 bits: no way to combine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rollback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None of the “secure” RNGs are cryptographically secure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have a reseed function to add extra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None take arbitrarily long seeds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Always make sure you use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human factors? Use fail-safe defaults?</a:t>
            </a: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a set of objects (e.g. files)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need to assign a unique name to every object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Every name must be unique and unpredictable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Solution: Choose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you use enough randomness, the probability of generating the same random value twice are astronomically small (basically 0)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Universally Unique Identifiers (UUIDs)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128-bit unique values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generate a new UUID, seed a secure PRNG properly, and generate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Often written in hexadecimal: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requires sampling a physical process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Slow, expensive, and biased (low entropy)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PRNG: An algorithm that uses a little bit of true randomness to generate a lot of random-looking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Seed(entropy): Initialize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Reseed(entropy): Add additional entropy to the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Generate(n): Generate n bits of pseudorandom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Security: Computationally indistinguishable from truly 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CTR-DRBG: Use a block cipher in CTR mode to generate pseudorandom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HMAC-DRBG: Use repeated applications of HMAC to generate pseudorandom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Application: UUIDs</a:t>
            </a:r>
            <a:endParaRPr dirty="0"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MACs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Inputs: a secret key and a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Output: a tag on the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secure MAC is unforgeable: Even if Mallory can trick Alice into creating MACs for messages that Mallory chooses, Mallory cannot create a valid MAC on a message that she hasn't seen before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Example: HMAC(</a:t>
            </a:r>
            <a:r>
              <a:rPr lang="en" sz="2000" i="1" dirty="0"/>
              <a:t>K</a:t>
            </a:r>
            <a:r>
              <a:rPr lang="en" sz="2000" dirty="0"/>
              <a:t>, </a:t>
            </a:r>
            <a:r>
              <a:rPr lang="en" sz="2000" i="1" dirty="0"/>
              <a:t>M</a:t>
            </a:r>
            <a:r>
              <a:rPr lang="en" sz="2000" dirty="0"/>
              <a:t>) =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0000FF"/>
                </a:solidFill>
              </a:rPr>
              <a:t>(</a:t>
            </a:r>
            <a:r>
              <a:rPr lang="en" sz="2000" i="1" dirty="0">
                <a:solidFill>
                  <a:srgbClr val="0000FF"/>
                </a:solidFill>
              </a:rPr>
              <a:t>K</a:t>
            </a:r>
            <a:r>
              <a:rPr lang="en" sz="2000" dirty="0">
                <a:solidFill>
                  <a:srgbClr val="0000FF"/>
                </a:solidFill>
              </a:rPr>
              <a:t>' ⊕ </a:t>
            </a:r>
            <a:r>
              <a:rPr lang="en" sz="2000" i="1" dirty="0" err="1">
                <a:solidFill>
                  <a:srgbClr val="0000FF"/>
                </a:solidFill>
              </a:rPr>
              <a:t>opad</a:t>
            </a:r>
            <a:r>
              <a:rPr lang="en" sz="2000" dirty="0">
                <a:solidFill>
                  <a:srgbClr val="0000FF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FF0000"/>
                </a:solidFill>
              </a:rPr>
              <a:t>(</a:t>
            </a:r>
            <a:r>
              <a:rPr lang="en" sz="2000" i="1" dirty="0">
                <a:solidFill>
                  <a:srgbClr val="FF0000"/>
                </a:solidFill>
              </a:rPr>
              <a:t>K</a:t>
            </a:r>
            <a:r>
              <a:rPr lang="en" sz="2000" dirty="0">
                <a:solidFill>
                  <a:srgbClr val="FF0000"/>
                </a:solidFill>
              </a:rPr>
              <a:t>' ⊕ </a:t>
            </a:r>
            <a:r>
              <a:rPr lang="en" sz="2000" i="1" dirty="0" err="1">
                <a:solidFill>
                  <a:srgbClr val="FF0000"/>
                </a:solidFill>
              </a:rPr>
              <a:t>ipad</a:t>
            </a:r>
            <a:r>
              <a:rPr lang="en" sz="2000" dirty="0">
                <a:solidFill>
                  <a:srgbClr val="FF0000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M</a:t>
            </a:r>
            <a:r>
              <a:rPr lang="en" sz="2000" dirty="0"/>
              <a:t>))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MACs do not provide confidentiality</a:t>
            </a:r>
            <a:endParaRPr sz="2000" dirty="0"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are IND-CPA secure, assuming the pseudorandom output is secure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some stream ciphers, security is compromised if too much plaintext is encrypted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if you encrypt so many blocks that the counter wraps around, you’ll start reusing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practice, if the key is </a:t>
            </a:r>
            <a:r>
              <a:rPr lang="en" i="1" dirty="0"/>
              <a:t>n</a:t>
            </a:r>
            <a:r>
              <a:rPr lang="en" dirty="0"/>
              <a:t> bits long, usually stop after 2</a:t>
            </a:r>
            <a:r>
              <a:rPr lang="en" i="1" baseline="30000" dirty="0"/>
              <a:t>n</a:t>
            </a:r>
            <a:r>
              <a:rPr lang="en" baseline="30000" dirty="0"/>
              <a:t>/2</a:t>
            </a:r>
            <a:r>
              <a:rPr lang="en" dirty="0"/>
              <a:t> bits of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 with 128-bit counters, stop after 2</a:t>
            </a:r>
            <a:r>
              <a:rPr lang="en" baseline="30000" dirty="0"/>
              <a:t>64</a:t>
            </a:r>
            <a:r>
              <a:rPr lang="en" dirty="0"/>
              <a:t> blocks of output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can continually process new elements as they arrive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Only need to maintain internal state of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 generating more PRNG output as more input arrives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Compare to block ciphers: Need modes of operations to handle longer messages, and modes like AES-CBC need padding to function, so doesn’t function well on streams</a:t>
            </a:r>
            <a:endParaRPr dirty="0"/>
          </a:p>
        </p:txBody>
      </p:sp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Suppose you received a 1 GB ciphertext (encryption of a 1 GB message) and you only wanted to decrypt the last 128 bytes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some stream ciphers: You can decrypt one part of the ciphertext without decrypting the entire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to decrypt only block </a:t>
            </a:r>
            <a:r>
              <a:rPr lang="en" i="1" dirty="0" err="1"/>
              <a:t>i</a:t>
            </a:r>
            <a:r>
              <a:rPr lang="en" dirty="0"/>
              <a:t>, compute </a:t>
            </a:r>
            <a:r>
              <a:rPr lang="en" i="1" dirty="0"/>
              <a:t>E</a:t>
            </a:r>
            <a:r>
              <a:rPr lang="en" sz="900" i="1" dirty="0"/>
              <a:t>K</a:t>
            </a:r>
            <a:r>
              <a:rPr lang="en" dirty="0"/>
              <a:t>(nonce || </a:t>
            </a:r>
            <a:r>
              <a:rPr lang="en" i="1" dirty="0" err="1"/>
              <a:t>i</a:t>
            </a:r>
            <a:r>
              <a:rPr lang="en" dirty="0"/>
              <a:t>) and XOR with the </a:t>
            </a:r>
            <a:r>
              <a:rPr lang="en" i="1" dirty="0" err="1"/>
              <a:t>i</a:t>
            </a:r>
            <a:r>
              <a:rPr lang="en" dirty="0" err="1"/>
              <a:t>th</a:t>
            </a:r>
            <a:r>
              <a:rPr lang="en" dirty="0"/>
              <a:t> block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ChaCha20 (another stream cipher) lets you decrypt arbitrary parts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about HMAC-DRBG? You have to generate all the PRNG output up until the block you want to decrypt</a:t>
            </a:r>
            <a:endParaRPr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Diffie-Hellman Key Exchange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8" name="Google Shape;418;p55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Authenticated Encryption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Authenticated encryption: A scheme that simultaneously guarantees confidentiality and integrity (and authenticity) on a message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First approach: Combine schemes that provide confidentiality with schemes that provide integrity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MAC-then-encrypt: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i="1" dirty="0">
                <a:solidFill>
                  <a:srgbClr val="0000FF"/>
                </a:solidFill>
              </a:rPr>
              <a:t>M</a:t>
            </a:r>
            <a:r>
              <a:rPr lang="en" dirty="0">
                <a:solidFill>
                  <a:srgbClr val="0000FF"/>
                </a:solidFill>
              </a:rPr>
              <a:t>)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Encrypt-then-MAC: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/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>
                <a:solidFill>
                  <a:srgbClr val="0000FF"/>
                </a:solidFill>
              </a:rPr>
              <a:t>)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Always use Encrypt-then-MAC because it's more robust to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Second approach: Use AEAD encryption modes designed to provide confidentiality, integrity,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Drawback: Incorrectly using AEAD modes leads to losing </a:t>
            </a:r>
            <a:r>
              <a:rPr lang="en" i="1" dirty="0"/>
              <a:t>both</a:t>
            </a:r>
            <a:r>
              <a:rPr lang="en" dirty="0"/>
              <a:t> confidentiality and integrity/authentication</a:t>
            </a:r>
            <a:endParaRPr dirty="0"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lang="en" i="1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lang="en" b="1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lang="en" b="1">
                <a:solidFill>
                  <a:srgbClr val="1155CC"/>
                </a:solidFill>
              </a:rPr>
              <a:t>blue 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lang="en" b="1">
                <a:solidFill>
                  <a:srgbClr val="38761D"/>
                </a:solidFill>
              </a:rPr>
              <a:t>green 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lang="en" b="1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lang="en" b="1">
                <a:solidFill>
                  <a:srgbClr val="45818E"/>
                </a:solidFill>
              </a:rPr>
              <a:t>green-blue GB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lang="en" b="1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lang="en" b="1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lang="en" b="1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paint assumption: Separating a paint mixture is hard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mathematical version of this? Yes!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everyone knows a large prime </a:t>
            </a:r>
            <a:r>
              <a:rPr lang="en" i="1"/>
              <a:t>p</a:t>
            </a:r>
            <a:r>
              <a:rPr lang="en"/>
              <a:t> (e.g. 2048 bits long) and a generator </a:t>
            </a:r>
            <a:r>
              <a:rPr lang="en" i="1"/>
              <a:t>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what a generator 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Discrete logarithm problem</a:t>
            </a:r>
            <a:r>
              <a:rPr lang="en"/>
              <a:t> (</a:t>
            </a:r>
            <a:r>
              <a:rPr lang="en" b="1"/>
              <a:t>discrete log problem</a:t>
            </a:r>
            <a:r>
              <a:rPr lang="en"/>
              <a:t>): Given </a:t>
            </a:r>
            <a:r>
              <a:rPr lang="en" i="1"/>
              <a:t>g, 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 </a:t>
            </a:r>
            <a:r>
              <a:rPr lang="en" i="1"/>
              <a:t>a</a:t>
            </a:r>
            <a:r>
              <a:rPr lang="en"/>
              <a:t>, it is computationally hard to find </a:t>
            </a:r>
            <a:r>
              <a:rPr lang="en" i="1"/>
              <a:t>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Diffie-Hellman assumption</a:t>
            </a:r>
            <a:r>
              <a:rPr lang="en"/>
              <a:t>: Given</a:t>
            </a:r>
            <a:r>
              <a:rPr lang="en" i="1"/>
              <a:t> g</a:t>
            </a:r>
            <a:r>
              <a:rPr lang="en"/>
              <a:t>, </a:t>
            </a:r>
            <a:r>
              <a:rPr lang="en" i="1"/>
              <a:t>p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p,</a:t>
            </a:r>
            <a:r>
              <a:rPr lang="en"/>
              <a:t> and 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 i="1"/>
              <a:t> </a:t>
            </a:r>
            <a:r>
              <a:rPr lang="en"/>
              <a:t>mod </a:t>
            </a:r>
            <a:r>
              <a:rPr lang="en" i="1"/>
              <a:t>p </a:t>
            </a:r>
            <a:r>
              <a:rPr lang="en"/>
              <a:t>for random</a:t>
            </a:r>
            <a:r>
              <a:rPr lang="en" i="1"/>
              <a:t> a, b</a:t>
            </a:r>
            <a:r>
              <a:rPr lang="en"/>
              <a:t>, no polynomial time attacker can distinguish between a random value R and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Intuition: The best known algorithm is to first calculate </a:t>
            </a:r>
            <a:r>
              <a:rPr lang="en" i="1"/>
              <a:t>a</a:t>
            </a:r>
            <a:r>
              <a:rPr lang="en"/>
              <a:t> and then compute (</a:t>
            </a:r>
            <a:r>
              <a:rPr lang="en" i="1"/>
              <a:t>g</a:t>
            </a:r>
            <a:r>
              <a:rPr lang="en" i="1" baseline="30000"/>
              <a:t>b</a:t>
            </a:r>
            <a:r>
              <a:rPr lang="en"/>
              <a:t>)</a:t>
            </a:r>
            <a:r>
              <a:rPr lang="en" i="1" baseline="30000"/>
              <a:t>a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, but this requires solving the discrete log problem, which is hard!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Multiplying the values doesn’t work, since you get </a:t>
            </a:r>
            <a:r>
              <a:rPr lang="en" i="1"/>
              <a:t>g</a:t>
            </a:r>
            <a:r>
              <a:rPr lang="en" i="1" baseline="30000"/>
              <a:t>a</a:t>
            </a:r>
            <a:r>
              <a:rPr lang="en" baseline="30000"/>
              <a:t>+</a:t>
            </a:r>
            <a:r>
              <a:rPr lang="en" i="1" baseline="30000"/>
              <a:t>b</a:t>
            </a:r>
            <a:r>
              <a:rPr lang="en"/>
              <a:t> mod </a:t>
            </a:r>
            <a:r>
              <a:rPr lang="en" i="1"/>
              <a:t>p</a:t>
            </a:r>
            <a:r>
              <a:rPr lang="en"/>
              <a:t> ≠ </a:t>
            </a:r>
            <a:r>
              <a:rPr lang="en" i="1"/>
              <a:t>g</a:t>
            </a:r>
            <a:r>
              <a:rPr lang="en" i="1" baseline="30000"/>
              <a:t>ab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avLst/>
            <a:gdLst/>
            <a:ahLst/>
            <a:cxnLst/>
            <a:rect l="l" t="t" r="r" b="b"/>
            <a:pathLst>
              <a:path w="58668" h="11229" extrusionOk="0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50819" t="19550" r="34583" b="54667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Diffie-Hellman Key Exchange</a:t>
            </a:r>
            <a:endParaRPr dirty="0"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606902" y="1839225"/>
            <a:ext cx="281534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</a:t>
            </a:r>
            <a:r>
              <a:rPr lang="en" i="1" dirty="0">
                <a:solidFill>
                  <a:srgbClr val="E69138"/>
                </a:solidFill>
              </a:rPr>
              <a:t>a</a:t>
            </a:r>
            <a:endParaRPr i="1" dirty="0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dirty="0"/>
              <a:t> </a:t>
            </a:r>
            <a:r>
              <a:rPr lang="en" dirty="0"/>
              <a:t>mod</a:t>
            </a:r>
            <a:r>
              <a:rPr lang="en" i="1" dirty="0"/>
              <a:t> p = </a:t>
            </a:r>
            <a:r>
              <a:rPr lang="en" dirty="0"/>
              <a:t>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</p:txBody>
      </p:sp>
      <p:sp>
        <p:nvSpPr>
          <p:cNvPr id="454" name="Google Shape;454;p59"/>
          <p:cNvSpPr txBox="1"/>
          <p:nvPr/>
        </p:nvSpPr>
        <p:spPr>
          <a:xfrm>
            <a:off x="5695965" y="1874266"/>
            <a:ext cx="3024444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</a:t>
            </a:r>
            <a:r>
              <a:rPr lang="en" i="1" dirty="0">
                <a:solidFill>
                  <a:srgbClr val="1155CC"/>
                </a:solidFill>
              </a:rPr>
              <a:t>b</a:t>
            </a:r>
            <a:endParaRPr i="1" dirty="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i="1" dirty="0"/>
              <a:t> </a:t>
            </a:r>
            <a:r>
              <a:rPr lang="en" dirty="0"/>
              <a:t>mod</a:t>
            </a:r>
            <a:r>
              <a:rPr lang="en" i="1" dirty="0"/>
              <a:t> p = </a:t>
            </a:r>
            <a:r>
              <a:rPr lang="en" dirty="0"/>
              <a:t>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endParaRPr i="1" baseline="30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126900" y="4266694"/>
            <a:ext cx="19475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i="1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⇒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baseline="30000" dirty="0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492306" y="4321126"/>
            <a:ext cx="18591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i="1" dirty="0">
                <a:solidFill>
                  <a:srgbClr val="1155CC"/>
                </a:solidFill>
              </a:rPr>
              <a:t>b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⇒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 </a:t>
            </a:r>
            <a:r>
              <a:rPr lang="en" dirty="0"/>
              <a:t>mod </a:t>
            </a:r>
            <a:r>
              <a:rPr lang="en" i="1" dirty="0"/>
              <a:t>p</a:t>
            </a:r>
            <a:endParaRPr i="1" baseline="30000" dirty="0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rot="10800000" flipH="1">
              <a:off x="4532463" y="4136925"/>
              <a:ext cx="161400" cy="15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5589602" y="478830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Shared symmetric key is </a:t>
            </a:r>
            <a:r>
              <a:rPr lang="en" i="1" dirty="0">
                <a:solidFill>
                  <a:schemeClr val="dk1"/>
                </a:solidFill>
              </a:rPr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endParaRPr dirty="0"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l="5310" t="16627" r="80092" b="57590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l="28433" t="16958" r="61203" b="62909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21567" y="1853141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045767" y="2053241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9"/>
          <p:cNvSpPr txBox="1"/>
          <p:nvPr/>
        </p:nvSpPr>
        <p:spPr>
          <a:xfrm>
            <a:off x="44163" y="2768375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AF326-E47A-C367-53A4-09EC4E19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" y="4808941"/>
            <a:ext cx="4211323" cy="376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can be used ephemerally (called Diffie-Hellman ephemeral, or DHE)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Ephemeral</a:t>
            </a:r>
            <a:r>
              <a:rPr lang="en" dirty="0"/>
              <a:t>: Short-term and temporary, not permanent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discard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and </a:t>
            </a:r>
            <a:r>
              <a:rPr lang="en" i="1" dirty="0"/>
              <a:t>K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when they’re done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Because you need </a:t>
            </a:r>
            <a:r>
              <a:rPr lang="en" i="1" dirty="0"/>
              <a:t>a</a:t>
            </a:r>
            <a:r>
              <a:rPr lang="en" dirty="0"/>
              <a:t> and </a:t>
            </a:r>
            <a:r>
              <a:rPr lang="en" i="1" dirty="0"/>
              <a:t>b</a:t>
            </a:r>
            <a:r>
              <a:rPr lang="en" dirty="0"/>
              <a:t> to derive </a:t>
            </a:r>
            <a:r>
              <a:rPr lang="en" i="1" dirty="0"/>
              <a:t>K</a:t>
            </a:r>
            <a:r>
              <a:rPr lang="en" dirty="0"/>
              <a:t>, you can never derive </a:t>
            </a:r>
            <a:r>
              <a:rPr lang="en" i="1" dirty="0"/>
              <a:t>K</a:t>
            </a:r>
            <a:r>
              <a:rPr lang="en" dirty="0"/>
              <a:t> again!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Sometimes </a:t>
            </a:r>
            <a:r>
              <a:rPr lang="en" i="1" dirty="0"/>
              <a:t>K</a:t>
            </a:r>
            <a:r>
              <a:rPr lang="en" dirty="0"/>
              <a:t> is called a </a:t>
            </a:r>
            <a:r>
              <a:rPr lang="en" b="1" dirty="0"/>
              <a:t>session key</a:t>
            </a:r>
            <a:r>
              <a:rPr lang="en" dirty="0"/>
              <a:t>, because it’s only used for a an ephemeral session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DHE: </a:t>
            </a:r>
            <a:r>
              <a:rPr lang="en" b="1" dirty="0"/>
              <a:t>Forward secrecy</a:t>
            </a:r>
            <a:endParaRPr sz="1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 records everything sent over the insecure channel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use DHE to agree on a key </a:t>
            </a:r>
            <a:r>
              <a:rPr lang="en" i="1" dirty="0"/>
              <a:t>K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use </a:t>
            </a:r>
            <a:r>
              <a:rPr lang="en" i="1" dirty="0"/>
              <a:t>K</a:t>
            </a:r>
            <a:r>
              <a:rPr lang="en" dirty="0"/>
              <a:t> as a symmetric key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After they’re done, discard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and </a:t>
            </a:r>
            <a:r>
              <a:rPr lang="en" i="1" dirty="0"/>
              <a:t>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Later, Eve steals all of Alice and Bob’s secrets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 can’t decrypt any messages she recorded: Nobody saved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or </a:t>
            </a:r>
            <a:r>
              <a:rPr lang="en" i="1" dirty="0"/>
              <a:t>K</a:t>
            </a:r>
            <a:r>
              <a:rPr lang="en" dirty="0"/>
              <a:t>, and her recording only has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and 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!</a:t>
            </a:r>
            <a:endParaRPr dirty="0"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l="10446" t="13697" r="69908" b="65159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Diffie-Hellman: Security (Man In the Middle Attack)</a:t>
            </a:r>
            <a:endParaRPr dirty="0"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l="5310" t="16627" r="80092" b="57590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l="28433" t="16958" r="61203" b="62909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is not secure against a MITM adversary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DHE is an </a:t>
            </a:r>
            <a:r>
              <a:rPr lang="en" i="1" dirty="0"/>
              <a:t>active protocol</a:t>
            </a:r>
            <a:r>
              <a:rPr lang="en" dirty="0"/>
              <a:t>: Alice and Bob need to be online at the same time to exchange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if Bob wants to encrypt something and send it to Alice for her to read later?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Next time: How do we use </a:t>
            </a:r>
            <a:r>
              <a:rPr lang="en" i="1" dirty="0"/>
              <a:t>public-key encryption</a:t>
            </a:r>
            <a:r>
              <a:rPr lang="en" dirty="0"/>
              <a:t> to send encrypted messages when Alice and Bob don’t share keys and aren’t online at the same time?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does not provide </a:t>
            </a:r>
            <a:r>
              <a:rPr lang="en" i="1" dirty="0"/>
              <a:t>authentication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exchanged keys with someone, but Diffie-Hellman makes no guarantees about who you exchanged keys with; it could be Mallory!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Notice: The discrete-log problem seems hard because exponentiating integers in modular arithmetic “wraps around”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Diffie-Hellman can be generalized to any mathematical group that has this cyclic property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Discrete-log uses the “multiplicative group of integers mod </a:t>
            </a:r>
            <a:r>
              <a:rPr lang="en" i="1" dirty="0"/>
              <a:t>p</a:t>
            </a:r>
            <a:r>
              <a:rPr lang="en" dirty="0"/>
              <a:t> under generator </a:t>
            </a:r>
            <a:r>
              <a:rPr lang="en" i="1" dirty="0"/>
              <a:t>g</a:t>
            </a:r>
            <a:r>
              <a:rPr lang="en" dirty="0"/>
              <a:t>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Elliptic curves: A type of mathematical curve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Big idea: Repeatedly adding a point to itself on a curve is another cyclic group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don’t need to understand the math behind elliptic curves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Elliptic-curve Diffie-Hellman</a:t>
            </a:r>
            <a:r>
              <a:rPr lang="en" dirty="0"/>
              <a:t>: A variation of Diffie-Hellman that uses elliptic curves instead of modular arithmetic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Based on the elliptic curve discrete log problem, the analog of the discrete log problem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Benefit of ECDH: The underlying problem is harder to solve, so we can use smaller keys (3072-bit DHE is about as secure as 384-bit ECDHE)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Algorithm: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chooses </a:t>
            </a:r>
            <a:r>
              <a:rPr lang="en" i="1" dirty="0">
                <a:solidFill>
                  <a:srgbClr val="E69138"/>
                </a:solidFill>
              </a:rPr>
              <a:t>a</a:t>
            </a:r>
            <a:r>
              <a:rPr lang="en" dirty="0"/>
              <a:t> and sends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to Bob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Bob chooses </a:t>
            </a:r>
            <a:r>
              <a:rPr lang="en" i="1" dirty="0">
                <a:solidFill>
                  <a:srgbClr val="1155CC"/>
                </a:solidFill>
              </a:rPr>
              <a:t>b</a:t>
            </a:r>
            <a:r>
              <a:rPr lang="en" dirty="0"/>
              <a:t> and sends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to Alice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Their shared secret is 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= 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provides forwards secrecy: Nothing is saved or can be recorded that can ever recover the key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Not</a:t>
            </a:r>
            <a:r>
              <a:rPr lang="en" dirty="0"/>
              <a:t> secure against MITM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Both parties must be online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Does not provide authenticity</a:t>
            </a:r>
            <a:endParaRPr dirty="0"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Symmetric-key encryption schemes need randomness. How do we securely generate random numbers?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When discussing symmetric-key schemes, we assumed Alice and Bob managed to share a secret key. How can Alice and Bob share a symmetric key over an insecure channel?</a:t>
            </a:r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 dirty="0"/>
                        <a:t>Digital signatures (e.g. RSA signatures)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Randomness is essential for symmetric-key encryption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key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IV/nonce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Universally unique identifiers (we’ll see this shortly)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We’ll see more applications later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an attacker can predict a random number, things can catastrophically fail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How do we securely generate random numbers?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cryptography, “random” usually means “random and unpredictable”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want to generate a secret bitstring that the attacker can't guess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generate random bits by tossing a fair (50-50) coin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outcomes of the fair coin are harder for the attacker to guess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Entropy</a:t>
            </a:r>
            <a:r>
              <a:rPr lang="en" dirty="0"/>
              <a:t>: A measure of uncertainty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words, a measure of how unpredictable the outcomes are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High entropy = unpredictable outcomes = desirable in cryptography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uniform distribution has the highest entropy (every outcome equally likely, e.g. fair coin toss)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measured in bits (so 3 bits of entropy = uniform, random distribution over 8 values)</a:t>
            </a:r>
            <a:endParaRPr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4434</Words>
  <Application>Microsoft Macintosh PowerPoint</Application>
  <PresentationFormat>On-screen Show (16:9)</PresentationFormat>
  <Paragraphs>526</Paragraphs>
  <Slides>48</Slides>
  <Notes>48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Lato</vt:lpstr>
      <vt:lpstr>Courier New</vt:lpstr>
      <vt:lpstr>CS 161</vt:lpstr>
      <vt:lpstr>PRNGs and Diffie-Hellman Key Exchange</vt:lpstr>
      <vt:lpstr>Last Time: Hashes</vt:lpstr>
      <vt:lpstr>Last Time: MACs</vt:lpstr>
      <vt:lpstr>Last Time: Authenticated Encryption</vt:lpstr>
      <vt:lpstr>Today: PRNGs and Diffie-Hellman Key Exchange</vt:lpstr>
      <vt:lpstr>Pseudorandom Number Generators (PRNGs)</vt:lpstr>
      <vt:lpstr>Cryptography Roadmap</vt:lpstr>
      <vt:lpstr>Randomness</vt:lpstr>
      <vt:lpstr>Entropy</vt:lpstr>
      <vt:lpstr>Breaking Bitcoin Wallets</vt:lpstr>
      <vt:lpstr>True Randomness</vt:lpstr>
      <vt:lpstr>Pseudorandom Number Generators (PRNGs)</vt:lpstr>
      <vt:lpstr>PRNG: Definition</vt:lpstr>
      <vt:lpstr>PRNG: Seeding and Reseeding</vt:lpstr>
      <vt:lpstr>PRNG: Security</vt:lpstr>
      <vt:lpstr>Insecure PRNGs: Breaking Slot Machines</vt:lpstr>
      <vt:lpstr>Insecure PRNGs: OpenSSL PRNG bug</vt:lpstr>
      <vt:lpstr>PRNG: Rollback Resistance</vt:lpstr>
      <vt:lpstr>HMAC-DRBG</vt:lpstr>
      <vt:lpstr>HMAC-DRBG</vt:lpstr>
      <vt:lpstr>HMAC-DRBG</vt:lpstr>
      <vt:lpstr>HMAC-DRBG</vt:lpstr>
      <vt:lpstr>HMAC-DRBG: Security</vt:lpstr>
      <vt:lpstr>Insecure PRNGs: CVE-2019-16303</vt:lpstr>
      <vt:lpstr>Insecure PRNGs: Rust Rand_Core</vt:lpstr>
      <vt:lpstr>Application: Universally Unique Identifiers (UUIDs)</vt:lpstr>
      <vt:lpstr>PRNGs: Summary</vt:lpstr>
      <vt:lpstr>Stream Ciphers</vt:lpstr>
      <vt:lpstr>Stream Ciphers</vt:lpstr>
      <vt:lpstr>Stream Ciphers</vt:lpstr>
      <vt:lpstr>Stream Ciphers: Encrypting Multiple Messages</vt:lpstr>
      <vt:lpstr>Stream Ciphers: Encrypting Multiple Messages</vt:lpstr>
      <vt:lpstr>Stream Ciphers: AES-CTR</vt:lpstr>
      <vt:lpstr>Stream Ciphers: Security</vt:lpstr>
      <vt:lpstr>Stream Ciphers: Encryption Efficiency</vt:lpstr>
      <vt:lpstr>Stream Ciphers: Decryption Efficiency</vt:lpstr>
      <vt:lpstr>Next: Diffie-Hellman Key Exchange</vt:lpstr>
      <vt:lpstr>Diffie-Hellman Key Exchange</vt:lpstr>
      <vt:lpstr>Cryptography Roadmap</vt:lpstr>
      <vt:lpstr>Secure Color Sharing</vt:lpstr>
      <vt:lpstr>Secure Color Sharing</vt:lpstr>
      <vt:lpstr>Discrete Log Problem and Diffie-Hellman Problem</vt:lpstr>
      <vt:lpstr>Diffie-Hellman Key Exchange</vt:lpstr>
      <vt:lpstr>Ephemerality of Diffie-Hellman</vt:lpstr>
      <vt:lpstr>Diffie-Hellman: Security (Man In the Middle Attack)</vt:lpstr>
      <vt:lpstr>Diffie-Hellman: Issues</vt:lpstr>
      <vt:lpstr>Elliptic-Curve Diffie-Hellman (ECDH)</vt:lpstr>
      <vt:lpstr>Summary: Diffie-Hellman Key Exchange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PRNGs and Diffie-Hellman Key Exchange</dc:title>
  <cp:lastModifiedBy>Jian Xiang</cp:lastModifiedBy>
  <cp:revision>24</cp:revision>
  <dcterms:modified xsi:type="dcterms:W3CDTF">2023-09-05T20:00:41Z</dcterms:modified>
</cp:coreProperties>
</file>